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8" r:id="rId1"/>
  </p:sldMasterIdLst>
  <p:notesMasterIdLst>
    <p:notesMasterId r:id="rId22"/>
  </p:notesMasterIdLst>
  <p:handoutMasterIdLst>
    <p:handoutMasterId r:id="rId23"/>
  </p:handoutMasterIdLst>
  <p:sldIdLst>
    <p:sldId id="270" r:id="rId2"/>
    <p:sldId id="257" r:id="rId3"/>
    <p:sldId id="265" r:id="rId4"/>
    <p:sldId id="261" r:id="rId5"/>
    <p:sldId id="266" r:id="rId6"/>
    <p:sldId id="276" r:id="rId7"/>
    <p:sldId id="277" r:id="rId8"/>
    <p:sldId id="275" r:id="rId9"/>
    <p:sldId id="278" r:id="rId10"/>
    <p:sldId id="271" r:id="rId11"/>
    <p:sldId id="281" r:id="rId12"/>
    <p:sldId id="282" r:id="rId13"/>
    <p:sldId id="279" r:id="rId14"/>
    <p:sldId id="280" r:id="rId15"/>
    <p:sldId id="283" r:id="rId16"/>
    <p:sldId id="284" r:id="rId17"/>
    <p:sldId id="286" r:id="rId18"/>
    <p:sldId id="285" r:id="rId19"/>
    <p:sldId id="272" r:id="rId20"/>
    <p:sldId id="269" r:id="rId2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108" autoAdjust="0"/>
    <p:restoredTop sz="94660"/>
  </p:normalViewPr>
  <p:slideViewPr>
    <p:cSldViewPr snapToGrid="0">
      <p:cViewPr varScale="1">
        <p:scale>
          <a:sx n="160" d="100"/>
          <a:sy n="160" d="100"/>
        </p:scale>
        <p:origin x="24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5EAC724-B034-4F10-A9E8-56851A79B80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20872BB-3892-4F66-9266-36ADB83FAD5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B45424-6BAC-416C-8F6C-5F9DE854A36B}" type="datetimeFigureOut">
              <a:rPr lang="en-US" smtClean="0"/>
              <a:t>5/16/25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CA138F-B9BA-4997-B3C2-DA8B17B6D5B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E86FBF-0AC4-4904-8ED7-0BD6E9AC71D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34D737-83BD-4FDE-8CF3-8BC01E7FC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07374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733702-C25A-40B9-9167-54BAA79B29B0}" type="datetimeFigureOut">
              <a:rPr lang="en-US" smtClean="0"/>
              <a:t>5/16/25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2FC7A4-3D1B-482D-8C9D-7642A2CE30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92653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59802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264949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30FC03-A82E-4B34-AE4B-8AC40A0CD5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5/16/25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49FB7E-C73B-452D-861A-6C73FF59EC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5733BD-32DD-483E-A597-B70529CBD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6">
            <a:extLst>
              <a:ext uri="{FF2B5EF4-FFF2-40B4-BE49-F238E27FC236}">
                <a16:creationId xmlns:a16="http://schemas.microsoft.com/office/drawing/2014/main" id="{44DCE4FD-DEE1-4DE9-A40E-616ACEB2FE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5077" y="78613"/>
            <a:ext cx="8673846" cy="45173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1: ………………………………………</a:t>
            </a:r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90DFCEB3-810D-48E5-B7BA-1A6C924A64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35077" y="841247"/>
            <a:ext cx="8674100" cy="5303393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675470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1D2FCDAA-D1AE-440A-ADEA-98F1ACB0647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5/16/25</a:t>
            </a:fld>
            <a:endParaRPr lang="en-US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C4186984-389F-440C-BD79-8D1349BD85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C66723D-7FE6-462E-9733-48764D89B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03483232-D29A-4255-9149-0177F87858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8828" y="1423289"/>
            <a:ext cx="38862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A1BAF8AD-67D8-46AD-A292-05589E8273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2000" y="1423289"/>
            <a:ext cx="38862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itle 6">
            <a:extLst>
              <a:ext uri="{FF2B5EF4-FFF2-40B4-BE49-F238E27FC236}">
                <a16:creationId xmlns:a16="http://schemas.microsoft.com/office/drawing/2014/main" id="{EFD61387-9809-4E21-B8EA-93815E5E8F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5077" y="78613"/>
            <a:ext cx="8673846" cy="45173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2: ………………………………………</a:t>
            </a:r>
          </a:p>
        </p:txBody>
      </p:sp>
    </p:spTree>
    <p:extLst>
      <p:ext uri="{BB962C8B-B14F-4D97-AF65-F5344CB8AC3E}">
        <p14:creationId xmlns:p14="http://schemas.microsoft.com/office/powerpoint/2010/main" val="3148809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007929A3-17ED-41F3-AD36-819BC9DFBCB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5/16/25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4973EE95-672F-4E5A-A918-2F51DB2C3A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2B17F6F6-0CA3-4D52-AA3D-7CF8ADE79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6">
            <a:extLst>
              <a:ext uri="{FF2B5EF4-FFF2-40B4-BE49-F238E27FC236}">
                <a16:creationId xmlns:a16="http://schemas.microsoft.com/office/drawing/2014/main" id="{943CD72D-5295-43E4-B175-0EA61084A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5077" y="78613"/>
            <a:ext cx="8673846" cy="45173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3: ………………………………………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0C9A3A79-B187-4A33-8EBB-92ECD8BA3C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4950" y="963168"/>
            <a:ext cx="8674100" cy="5132832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179857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76EAE966-F590-4BAF-A55B-75735FCC661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5/16/25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C330CA1C-4366-43E8-9DC8-B360FC115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72DB13F6-9193-4FE2-AE85-5B96248CC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70462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198952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2" r:id="rId2"/>
    <p:sldLayoutId id="2147483673" r:id="rId3"/>
    <p:sldLayoutId id="2147483674" r:id="rId4"/>
    <p:sldLayoutId id="2147483675" r:id="rId5"/>
    <p:sldLayoutId id="2147483678" r:id="rId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jpg"/><Relationship Id="rId7" Type="http://schemas.openxmlformats.org/officeDocument/2006/relationships/image" Target="../media/image14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586533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9CAB07-B0CD-4712-9734-2D3CBC725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39C6F49-1887-4BE4-A583-FB79B8A22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Giao diện người dùng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311219-8684-45FC-A126-E067924AC7F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vi-VN" sz="2400" b="1" dirty="0"/>
              <a:t>Trang chủ</a:t>
            </a:r>
            <a:r>
              <a:rPr lang="vi-VN" sz="2400" dirty="0"/>
              <a:t>: Header, navigation bar, banner</a:t>
            </a:r>
          </a:p>
          <a:p>
            <a:endParaRPr lang="vi-VN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6B6CDE-C47A-3E50-15C7-27BAEE62C5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626" y="1556951"/>
            <a:ext cx="8052748" cy="4662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2343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9CAB07-B0CD-4712-9734-2D3CBC725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39C6F49-1887-4BE4-A583-FB79B8A22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Giao diện người dùng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311219-8684-45FC-A126-E067924AC7F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vi-VN" sz="2400" b="1" dirty="0"/>
              <a:t>Trang chủ</a:t>
            </a:r>
            <a:r>
              <a:rPr lang="vi-VN" sz="2400" dirty="0"/>
              <a:t>: Sản phẩm nổi bật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8A90FE8-64A2-012F-099B-2CEA1A2B74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037" y="1478943"/>
            <a:ext cx="8083926" cy="4680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1945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9CAB07-B0CD-4712-9734-2D3CBC725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39C6F49-1887-4BE4-A583-FB79B8A22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Giao diện người dùng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311219-8684-45FC-A126-E067924AC7F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vi-VN" sz="2400" b="1" dirty="0"/>
              <a:t>Trang chủ</a:t>
            </a:r>
            <a:r>
              <a:rPr lang="vi-VN" sz="2400" dirty="0"/>
              <a:t>: Ý kiến khách hàng, thương hiệu hợp tác, footer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81E03D5-C37E-A30E-9114-AA7CD15EE8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037" y="1492122"/>
            <a:ext cx="8083926" cy="4680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7986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9CAB07-B0CD-4712-9734-2D3CBC725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39C6F49-1887-4BE4-A583-FB79B8A22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Giao diện người dùng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311219-8684-45FC-A126-E067924AC7F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vi-VN" sz="2400" b="1" dirty="0"/>
              <a:t>Danh mục sản phẩm</a:t>
            </a:r>
            <a:r>
              <a:rPr lang="vi-VN" sz="2400" dirty="0"/>
              <a:t>: thời trang nam, nữ, trẻ em.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417A8E-4FE0-BBA7-89DF-C14BC45D6B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1679" y="1549057"/>
            <a:ext cx="5540642" cy="434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8954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9CAB07-B0CD-4712-9734-2D3CBC725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39C6F49-1887-4BE4-A583-FB79B8A22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Giao diện người dùng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311219-8684-45FC-A126-E067924AC7F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vi-VN" sz="2400" b="1" dirty="0"/>
              <a:t>Sản phẩm</a:t>
            </a:r>
            <a:r>
              <a:rPr lang="vi-VN" sz="2400" dirty="0"/>
              <a:t>: hình ảnh, tên sản phẩm, giá (trước và sau giảm giá), chất liệu, kích cỡ có sẵn.</a:t>
            </a:r>
          </a:p>
          <a:p>
            <a:pPr marL="0" indent="0">
              <a:buNone/>
            </a:pPr>
            <a:endParaRPr lang="vi-VN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B2301CF-10B8-AFE2-3D81-AFBC116BC0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079194"/>
            <a:ext cx="7772400" cy="2944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5176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9CAB07-B0CD-4712-9734-2D3CBC725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39C6F49-1887-4BE4-A583-FB79B8A22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Giao diện người dùng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311219-8684-45FC-A126-E067924AC7F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vi-VN" sz="2400" b="1" dirty="0"/>
              <a:t>Giỏ hàng</a:t>
            </a:r>
            <a:r>
              <a:rPr lang="vi-VN" sz="2400" dirty="0"/>
              <a:t>: danh sách sản phẩm đã chọn, thêm, xoá, cập nhật số lượng từng sản phẩm, tổng tiền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430277-4503-92D6-A927-19ED6F0BCE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831788"/>
            <a:ext cx="7772400" cy="4418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149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9CAB07-B0CD-4712-9734-2D3CBC725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39C6F49-1887-4BE4-A583-FB79B8A22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Giao diện người dùng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311219-8684-45FC-A126-E067924AC7F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vi-VN" sz="2400" b="1" dirty="0"/>
              <a:t>Trang thanh toán</a:t>
            </a:r>
            <a:r>
              <a:rPr lang="vi-VN" sz="2400" dirty="0"/>
              <a:t>: form nhập thông tin khách hàng (họ tên, email, số điện thoại, địa chỉ) và phương thức thanh toán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15E3D78-267F-54E0-B3FA-5655E58C3F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855641"/>
            <a:ext cx="7772400" cy="4418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651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9CAB07-B0CD-4712-9734-2D3CBC725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39C6F49-1887-4BE4-A583-FB79B8A22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Giao diện người dùng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311219-8684-45FC-A126-E067924AC7F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vi-VN" sz="2400" b="1" dirty="0"/>
              <a:t>Liên hệ</a:t>
            </a:r>
            <a:r>
              <a:rPr lang="vi-VN" sz="2400" dirty="0"/>
              <a:t>: nhập thông tin khách hàng, nội dung liên hệ</a:t>
            </a:r>
          </a:p>
          <a:p>
            <a:endParaRPr lang="vi-VN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7CE0A02-9582-3B32-F7CB-88B4604FEE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480990"/>
            <a:ext cx="7772400" cy="4413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6464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9CAB07-B0CD-4712-9734-2D3CBC725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39C6F49-1887-4BE4-A583-FB79B8A22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Giao diện người dùng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311219-8684-45FC-A126-E067924AC7F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vi-VN" sz="2400" b="1" dirty="0"/>
              <a:t>Trang quản trị dành cho admin</a:t>
            </a:r>
            <a:r>
              <a:rPr lang="vi-VN" sz="2400" dirty="0"/>
              <a:t>: xem danh sách sản phẩm, thao tác thêm, sửa, xoá sản phẩm</a:t>
            </a:r>
          </a:p>
          <a:p>
            <a:endParaRPr lang="vi-VN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F39F20D-82A4-F2C7-4288-F057964358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082" y="1687791"/>
            <a:ext cx="7772400" cy="4501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8243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9CAB07-B0CD-4712-9734-2D3CBC725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39C6F49-1887-4BE4-A583-FB79B8A22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b="1" dirty="0"/>
              <a:t>Triển khai &amp; Kết quả đạt được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311219-8684-45FC-A126-E067924AC7F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vi-VN" b="1" dirty="0"/>
              <a:t>Triển khai</a:t>
            </a:r>
            <a:r>
              <a:rPr lang="vi-VN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vi-VN" dirty="0"/>
              <a:t>Website được triển khai trên Netlify.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vi-VN" dirty="0"/>
              <a:t>Đảm bảo tương thích với các trình duyệt phổ biến.</a:t>
            </a:r>
          </a:p>
          <a:p>
            <a:pPr>
              <a:buFont typeface="Arial" panose="020B0604020202020204" pitchFamily="34" charset="0"/>
              <a:buChar char="•"/>
            </a:pPr>
            <a:endParaRPr lang="vi-VN" dirty="0"/>
          </a:p>
          <a:p>
            <a:r>
              <a:rPr lang="vi-VN" b="1" dirty="0"/>
              <a:t>Kết quả</a:t>
            </a:r>
            <a:r>
              <a:rPr lang="vi-VN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vi-VN" dirty="0"/>
              <a:t>Website hoạt động ổn định, giao diện thân thiện.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vi-VN" dirty="0"/>
              <a:t>Đáp ứng đầy đủ các chức năng đề ra.</a:t>
            </a:r>
          </a:p>
        </p:txBody>
      </p:sp>
    </p:spTree>
    <p:extLst>
      <p:ext uri="{BB962C8B-B14F-4D97-AF65-F5344CB8AC3E}">
        <p14:creationId xmlns:p14="http://schemas.microsoft.com/office/powerpoint/2010/main" val="29945807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3" descr="Text&#10;&#10;Description automatically generated">
            <a:extLst>
              <a:ext uri="{FF2B5EF4-FFF2-40B4-BE49-F238E27FC236}">
                <a16:creationId xmlns:a16="http://schemas.microsoft.com/office/drawing/2014/main" id="{67FB4AA9-E9AF-4CE0-A0DC-99D7952890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012" y="317038"/>
            <a:ext cx="2576374" cy="936215"/>
          </a:xfrm>
          <a:prstGeom prst="rect">
            <a:avLst/>
          </a:prstGeom>
        </p:spPr>
      </p:pic>
      <p:sp>
        <p:nvSpPr>
          <p:cNvPr id="11" name="Title 6">
            <a:extLst>
              <a:ext uri="{FF2B5EF4-FFF2-40B4-BE49-F238E27FC236}">
                <a16:creationId xmlns:a16="http://schemas.microsoft.com/office/drawing/2014/main" id="{FF8BDF70-CFA6-4031-86B7-31F910D8115D}"/>
              </a:ext>
            </a:extLst>
          </p:cNvPr>
          <p:cNvSpPr txBox="1">
            <a:spLocks/>
          </p:cNvSpPr>
          <p:nvPr/>
        </p:nvSpPr>
        <p:spPr>
          <a:xfrm>
            <a:off x="413012" y="1801150"/>
            <a:ext cx="7342482" cy="84879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sz="4000" dirty="0" err="1">
                <a:solidFill>
                  <a:schemeClr val="tx1"/>
                </a:solidFill>
              </a:rPr>
              <a:t>Xây</a:t>
            </a:r>
            <a:r>
              <a:rPr lang="en-US" sz="4000" dirty="0">
                <a:solidFill>
                  <a:schemeClr val="tx1"/>
                </a:solidFill>
              </a:rPr>
              <a:t> </a:t>
            </a:r>
            <a:r>
              <a:rPr lang="en-US" sz="4000" dirty="0" err="1">
                <a:solidFill>
                  <a:schemeClr val="tx1"/>
                </a:solidFill>
              </a:rPr>
              <a:t>dựng</a:t>
            </a:r>
            <a:r>
              <a:rPr lang="en-US" sz="4000" dirty="0">
                <a:solidFill>
                  <a:schemeClr val="tx1"/>
                </a:solidFill>
              </a:rPr>
              <a:t> website </a:t>
            </a:r>
            <a:r>
              <a:rPr lang="en-US" sz="4000" dirty="0" err="1">
                <a:solidFill>
                  <a:schemeClr val="tx1"/>
                </a:solidFill>
              </a:rPr>
              <a:t>bán</a:t>
            </a:r>
            <a:r>
              <a:rPr lang="en-US" sz="4000" dirty="0">
                <a:solidFill>
                  <a:schemeClr val="tx1"/>
                </a:solidFill>
              </a:rPr>
              <a:t> </a:t>
            </a:r>
            <a:r>
              <a:rPr lang="en-US" sz="4000" dirty="0" err="1">
                <a:solidFill>
                  <a:schemeClr val="tx1"/>
                </a:solidFill>
              </a:rPr>
              <a:t>hàng</a:t>
            </a:r>
            <a:r>
              <a:rPr lang="en-US" sz="4000" dirty="0">
                <a:solidFill>
                  <a:schemeClr val="tx1"/>
                </a:solidFill>
              </a:rPr>
              <a:t> </a:t>
            </a:r>
            <a:r>
              <a:rPr lang="en-US" sz="4000" dirty="0" err="1">
                <a:solidFill>
                  <a:schemeClr val="tx1"/>
                </a:solidFill>
              </a:rPr>
              <a:t>thời</a:t>
            </a:r>
            <a:r>
              <a:rPr lang="en-US" sz="4000" dirty="0">
                <a:solidFill>
                  <a:schemeClr val="tx1"/>
                </a:solidFill>
              </a:rPr>
              <a:t> </a:t>
            </a:r>
            <a:r>
              <a:rPr lang="en-US" sz="4000" dirty="0" err="1">
                <a:solidFill>
                  <a:schemeClr val="tx1"/>
                </a:solidFill>
              </a:rPr>
              <a:t>trang</a:t>
            </a:r>
            <a:r>
              <a:rPr lang="en-US" sz="4000" dirty="0">
                <a:solidFill>
                  <a:schemeClr val="tx1"/>
                </a:solidFill>
              </a:rPr>
              <a:t> </a:t>
            </a:r>
            <a:r>
              <a:rPr lang="en-US" sz="4000" dirty="0" err="1">
                <a:solidFill>
                  <a:schemeClr val="tx1"/>
                </a:solidFill>
              </a:rPr>
              <a:t>Dáng</a:t>
            </a:r>
            <a:r>
              <a:rPr lang="en-US" sz="4000" dirty="0">
                <a:solidFill>
                  <a:schemeClr val="tx1"/>
                </a:solidFill>
              </a:rPr>
              <a:t> </a:t>
            </a:r>
            <a:r>
              <a:rPr lang="en-US" sz="4000" dirty="0" err="1">
                <a:solidFill>
                  <a:schemeClr val="tx1"/>
                </a:solidFill>
              </a:rPr>
              <a:t>Việt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12" name="Title 6">
            <a:extLst>
              <a:ext uri="{FF2B5EF4-FFF2-40B4-BE49-F238E27FC236}">
                <a16:creationId xmlns:a16="http://schemas.microsoft.com/office/drawing/2014/main" id="{A4ACF486-B7D8-4A5A-B633-83527A2F99E2}"/>
              </a:ext>
            </a:extLst>
          </p:cNvPr>
          <p:cNvSpPr txBox="1">
            <a:spLocks/>
          </p:cNvSpPr>
          <p:nvPr/>
        </p:nvSpPr>
        <p:spPr>
          <a:xfrm>
            <a:off x="430921" y="3197839"/>
            <a:ext cx="4228544" cy="186714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sz="1800" b="0" dirty="0" err="1">
                <a:solidFill>
                  <a:schemeClr val="tx1"/>
                </a:solidFill>
              </a:rPr>
              <a:t>Môn</a:t>
            </a:r>
            <a:r>
              <a:rPr lang="en-US" sz="1800" b="0" dirty="0">
                <a:solidFill>
                  <a:schemeClr val="tx1"/>
                </a:solidFill>
              </a:rPr>
              <a:t> </a:t>
            </a:r>
            <a:r>
              <a:rPr lang="en-US" sz="1800" b="0" dirty="0" err="1">
                <a:solidFill>
                  <a:schemeClr val="tx1"/>
                </a:solidFill>
              </a:rPr>
              <a:t>học</a:t>
            </a:r>
            <a:r>
              <a:rPr lang="en-US" sz="1800" b="0" dirty="0">
                <a:solidFill>
                  <a:schemeClr val="tx1"/>
                </a:solidFill>
              </a:rPr>
              <a:t>: Project 1</a:t>
            </a:r>
            <a:br>
              <a:rPr lang="en-US" sz="1800" b="0" dirty="0">
                <a:solidFill>
                  <a:schemeClr val="tx1"/>
                </a:solidFill>
              </a:rPr>
            </a:br>
            <a:r>
              <a:rPr lang="en-US" sz="1800" b="0" dirty="0" err="1">
                <a:solidFill>
                  <a:schemeClr val="tx1"/>
                </a:solidFill>
              </a:rPr>
              <a:t>Thành</a:t>
            </a:r>
            <a:r>
              <a:rPr lang="en-US" sz="1800" b="0" dirty="0">
                <a:solidFill>
                  <a:schemeClr val="tx1"/>
                </a:solidFill>
              </a:rPr>
              <a:t> </a:t>
            </a:r>
            <a:r>
              <a:rPr lang="en-US" sz="1800" b="0" dirty="0" err="1">
                <a:solidFill>
                  <a:schemeClr val="tx1"/>
                </a:solidFill>
              </a:rPr>
              <a:t>viên</a:t>
            </a:r>
            <a:r>
              <a:rPr lang="en-US" sz="1800" b="0" dirty="0">
                <a:solidFill>
                  <a:schemeClr val="tx1"/>
                </a:solidFill>
              </a:rPr>
              <a:t> </a:t>
            </a:r>
            <a:r>
              <a:rPr lang="en-US" sz="1800" b="0" dirty="0" err="1">
                <a:solidFill>
                  <a:schemeClr val="tx1"/>
                </a:solidFill>
              </a:rPr>
              <a:t>nhóm</a:t>
            </a:r>
            <a:r>
              <a:rPr lang="en-US" sz="1800" b="0" dirty="0">
                <a:solidFill>
                  <a:schemeClr val="tx1"/>
                </a:solidFill>
              </a:rPr>
              <a:t>: </a:t>
            </a:r>
          </a:p>
          <a:p>
            <a:r>
              <a:rPr lang="en-US" sz="1800" b="0" dirty="0">
                <a:solidFill>
                  <a:schemeClr val="tx1"/>
                </a:solidFill>
              </a:rPr>
              <a:t>	</a:t>
            </a:r>
            <a:r>
              <a:rPr lang="en-US" sz="1800" b="0" dirty="0" err="1">
                <a:solidFill>
                  <a:schemeClr val="tx1"/>
                </a:solidFill>
              </a:rPr>
              <a:t>Nguyễn</a:t>
            </a:r>
            <a:r>
              <a:rPr lang="en-US" sz="1800" b="0" dirty="0">
                <a:solidFill>
                  <a:schemeClr val="tx1"/>
                </a:solidFill>
              </a:rPr>
              <a:t> </a:t>
            </a:r>
            <a:r>
              <a:rPr lang="en-US" sz="1800" b="0" dirty="0" err="1">
                <a:solidFill>
                  <a:schemeClr val="tx1"/>
                </a:solidFill>
              </a:rPr>
              <a:t>Huỳnh</a:t>
            </a:r>
            <a:r>
              <a:rPr lang="en-US" sz="1800" b="0" dirty="0">
                <a:solidFill>
                  <a:schemeClr val="tx1"/>
                </a:solidFill>
              </a:rPr>
              <a:t> </a:t>
            </a:r>
            <a:r>
              <a:rPr lang="en-US" sz="1800" b="0" dirty="0" err="1">
                <a:solidFill>
                  <a:schemeClr val="tx1"/>
                </a:solidFill>
              </a:rPr>
              <a:t>Đức</a:t>
            </a:r>
            <a:endParaRPr lang="en-US" sz="1800" b="0" dirty="0">
              <a:solidFill>
                <a:schemeClr val="tx1"/>
              </a:solidFill>
            </a:endParaRPr>
          </a:p>
          <a:p>
            <a:r>
              <a:rPr lang="en-US" sz="1800" b="0" dirty="0">
                <a:solidFill>
                  <a:schemeClr val="tx1"/>
                </a:solidFill>
              </a:rPr>
              <a:t>	</a:t>
            </a:r>
            <a:r>
              <a:rPr lang="en-US" sz="1800" b="0" dirty="0" err="1">
                <a:solidFill>
                  <a:schemeClr val="tx1"/>
                </a:solidFill>
              </a:rPr>
              <a:t>Hàn</a:t>
            </a:r>
            <a:r>
              <a:rPr lang="en-US" sz="1800" b="0" dirty="0">
                <a:solidFill>
                  <a:schemeClr val="tx1"/>
                </a:solidFill>
              </a:rPr>
              <a:t> Minh </a:t>
            </a:r>
            <a:r>
              <a:rPr lang="en-US" sz="1800" b="0" dirty="0" err="1">
                <a:solidFill>
                  <a:schemeClr val="tx1"/>
                </a:solidFill>
              </a:rPr>
              <a:t>Hoà</a:t>
            </a:r>
            <a:endParaRPr lang="en-US" sz="1800" b="0" dirty="0">
              <a:solidFill>
                <a:schemeClr val="tx1"/>
              </a:solidFill>
            </a:endParaRPr>
          </a:p>
          <a:p>
            <a:r>
              <a:rPr lang="en-US" sz="1800" b="0" dirty="0">
                <a:solidFill>
                  <a:schemeClr val="tx1"/>
                </a:solidFill>
              </a:rPr>
              <a:t>	</a:t>
            </a:r>
            <a:r>
              <a:rPr lang="en-US" sz="1800" b="0" dirty="0" err="1">
                <a:solidFill>
                  <a:schemeClr val="tx1"/>
                </a:solidFill>
              </a:rPr>
              <a:t>Nguyễn</a:t>
            </a:r>
            <a:r>
              <a:rPr lang="en-US" sz="1800" b="0" dirty="0">
                <a:solidFill>
                  <a:schemeClr val="tx1"/>
                </a:solidFill>
              </a:rPr>
              <a:t> Thanh </a:t>
            </a:r>
            <a:r>
              <a:rPr lang="en-US" sz="1800" b="0" dirty="0" err="1">
                <a:solidFill>
                  <a:schemeClr val="tx1"/>
                </a:solidFill>
              </a:rPr>
              <a:t>Hà</a:t>
            </a:r>
            <a:endParaRPr lang="en-US" sz="1800" b="0" dirty="0">
              <a:solidFill>
                <a:schemeClr val="tx1"/>
              </a:solidFill>
            </a:endParaRPr>
          </a:p>
          <a:p>
            <a:br>
              <a:rPr lang="en-US" sz="1800" b="0" dirty="0">
                <a:solidFill>
                  <a:schemeClr val="tx1"/>
                </a:solidFill>
              </a:rPr>
            </a:br>
            <a:r>
              <a:rPr lang="en-US" sz="1800" b="0" dirty="0" err="1">
                <a:solidFill>
                  <a:schemeClr val="tx1"/>
                </a:solidFill>
              </a:rPr>
              <a:t>Giáo</a:t>
            </a:r>
            <a:r>
              <a:rPr lang="en-US" sz="1800" b="0" dirty="0">
                <a:solidFill>
                  <a:schemeClr val="tx1"/>
                </a:solidFill>
              </a:rPr>
              <a:t> </a:t>
            </a:r>
            <a:r>
              <a:rPr lang="en-US" sz="1800" b="0" dirty="0" err="1">
                <a:solidFill>
                  <a:schemeClr val="tx1"/>
                </a:solidFill>
              </a:rPr>
              <a:t>viên</a:t>
            </a:r>
            <a:r>
              <a:rPr lang="en-US" sz="1800" b="0" dirty="0">
                <a:solidFill>
                  <a:schemeClr val="tx1"/>
                </a:solidFill>
              </a:rPr>
              <a:t> </a:t>
            </a:r>
            <a:r>
              <a:rPr lang="en-US" sz="1800" b="0" dirty="0" err="1">
                <a:solidFill>
                  <a:schemeClr val="tx1"/>
                </a:solidFill>
              </a:rPr>
              <a:t>hướng</a:t>
            </a:r>
            <a:r>
              <a:rPr lang="en-US" sz="1800" b="0" dirty="0">
                <a:solidFill>
                  <a:schemeClr val="tx1"/>
                </a:solidFill>
              </a:rPr>
              <a:t> </a:t>
            </a:r>
            <a:r>
              <a:rPr lang="en-US" sz="1800" b="0" dirty="0" err="1">
                <a:solidFill>
                  <a:schemeClr val="tx1"/>
                </a:solidFill>
              </a:rPr>
              <a:t>dẫn</a:t>
            </a:r>
            <a:r>
              <a:rPr lang="en-US" sz="1800" b="0" dirty="0">
                <a:solidFill>
                  <a:schemeClr val="tx1"/>
                </a:solidFill>
              </a:rPr>
              <a:t>: </a:t>
            </a:r>
            <a:r>
              <a:rPr lang="en-US" sz="1800" b="0" dirty="0" err="1">
                <a:solidFill>
                  <a:schemeClr val="tx1"/>
                </a:solidFill>
              </a:rPr>
              <a:t>ThS</a:t>
            </a:r>
            <a:r>
              <a:rPr lang="en-US" sz="1800" b="0" dirty="0">
                <a:solidFill>
                  <a:schemeClr val="tx1"/>
                </a:solidFill>
              </a:rPr>
              <a:t>. </a:t>
            </a:r>
            <a:r>
              <a:rPr lang="en-US" sz="1800" b="0" dirty="0" err="1">
                <a:solidFill>
                  <a:schemeClr val="tx1"/>
                </a:solidFill>
              </a:rPr>
              <a:t>Nhữ</a:t>
            </a:r>
            <a:r>
              <a:rPr lang="en-US" sz="1800" b="0" dirty="0">
                <a:solidFill>
                  <a:schemeClr val="tx1"/>
                </a:solidFill>
              </a:rPr>
              <a:t> </a:t>
            </a:r>
            <a:r>
              <a:rPr lang="en-US" sz="1800" b="0" dirty="0" err="1">
                <a:solidFill>
                  <a:schemeClr val="tx1"/>
                </a:solidFill>
              </a:rPr>
              <a:t>Thị</a:t>
            </a:r>
            <a:r>
              <a:rPr lang="en-US" sz="1800" b="0" dirty="0">
                <a:solidFill>
                  <a:schemeClr val="tx1"/>
                </a:solidFill>
              </a:rPr>
              <a:t> Nga</a:t>
            </a:r>
            <a:br>
              <a:rPr lang="en-US" sz="1800" b="0" dirty="0">
                <a:solidFill>
                  <a:schemeClr val="tx1"/>
                </a:solidFill>
              </a:rPr>
            </a:br>
            <a:endParaRPr lang="en-US" sz="18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31729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37B5C8-2095-4D2D-97FE-E4E8D89379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3" name="Title 10">
            <a:extLst>
              <a:ext uri="{FF2B5EF4-FFF2-40B4-BE49-F238E27FC236}">
                <a16:creationId xmlns:a16="http://schemas.microsoft.com/office/drawing/2014/main" id="{F78B3876-6ECC-4098-BDD1-C48CE4B42721}"/>
              </a:ext>
            </a:extLst>
          </p:cNvPr>
          <p:cNvSpPr txBox="1">
            <a:spLocks/>
          </p:cNvSpPr>
          <p:nvPr/>
        </p:nvSpPr>
        <p:spPr>
          <a:xfrm>
            <a:off x="4093628" y="3021991"/>
            <a:ext cx="4197975" cy="81401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sz="4800" dirty="0"/>
              <a:t>THANK YOU !</a:t>
            </a:r>
          </a:p>
        </p:txBody>
      </p:sp>
    </p:spTree>
    <p:extLst>
      <p:ext uri="{BB962C8B-B14F-4D97-AF65-F5344CB8AC3E}">
        <p14:creationId xmlns:p14="http://schemas.microsoft.com/office/powerpoint/2010/main" val="28305356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101F79-2CBF-4392-B538-B0B5700DB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Lý</a:t>
            </a:r>
            <a:r>
              <a:rPr lang="en-US" dirty="0"/>
              <a:t> do </a:t>
            </a:r>
            <a:r>
              <a:rPr lang="en-US" dirty="0" err="1"/>
              <a:t>chọn</a:t>
            </a:r>
            <a:r>
              <a:rPr lang="en-US" dirty="0"/>
              <a:t> </a:t>
            </a:r>
            <a:r>
              <a:rPr lang="en-US" dirty="0" err="1"/>
              <a:t>đề</a:t>
            </a:r>
            <a:r>
              <a:rPr lang="en-US" dirty="0"/>
              <a:t> </a:t>
            </a:r>
            <a:r>
              <a:rPr lang="en-US" dirty="0" err="1"/>
              <a:t>tài</a:t>
            </a:r>
            <a:r>
              <a:rPr lang="en-US" dirty="0"/>
              <a:t> &amp; </a:t>
            </a:r>
            <a:r>
              <a:rPr lang="en-US" dirty="0" err="1"/>
              <a:t>Mục</a:t>
            </a:r>
            <a:r>
              <a:rPr lang="en-US" dirty="0"/>
              <a:t> </a:t>
            </a:r>
            <a:r>
              <a:rPr lang="en-US" dirty="0" err="1"/>
              <a:t>tiêu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563378-38F8-4CB3-AF99-2C56FCF5540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35077" y="841247"/>
            <a:ext cx="8241658" cy="3397121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vi-VN" sz="2000" b="1" dirty="0"/>
              <a:t>Lý do chọn đề tài</a:t>
            </a:r>
            <a:r>
              <a:rPr lang="vi-VN" sz="2000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vi-VN" sz="2000" dirty="0"/>
              <a:t>Sự phát triển mạnh mẽ của thương mại điện tử.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vi-VN" sz="2000" dirty="0"/>
              <a:t>Nhu cầu mua sắm thời trang trực tuyến ngày càng tăng.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vi-VN" sz="2000" dirty="0"/>
              <a:t>Mong muốn xây dựng một nền tảng bán hàng chuyên nghiệp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vi-VN" sz="2000" b="1" dirty="0"/>
              <a:t>Mục tiêu</a:t>
            </a:r>
            <a:r>
              <a:rPr lang="vi-VN" sz="2000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vi-VN" sz="2000" dirty="0"/>
              <a:t>Phát triển website bán hàng thời trang với giao diện thân thiện và dễ dàng sử dụng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vi-VN" sz="2000" dirty="0"/>
              <a:t>Cung cấp đầy đủ chức năng: xem sản phẩm, giỏ hàng, thanh toán, liên hệ, đăng ký, đăng nhập có phân quyền, quản lý sản phẩm với quyền admin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69662D7-712F-E8CB-55BB-2CABA0F775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7313" y="4238368"/>
            <a:ext cx="3989374" cy="1902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640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76946D-AB92-4D05-97ED-4EDF0AB0F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492878"/>
            <a:ext cx="2057400" cy="365125"/>
          </a:xfrm>
          <a:prstGeom prst="rect">
            <a:avLst/>
          </a:prstGeom>
        </p:spPr>
        <p:txBody>
          <a:bodyPr/>
          <a:lstStyle/>
          <a:p>
            <a:fld id="{9EA0BE3B-158A-4EDF-80DC-E394A0D1600F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B6CB3A-046A-4C56-A02D-DBF672421C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052" y="82063"/>
            <a:ext cx="8635896" cy="436098"/>
          </a:xfrm>
          <a:prstGeom prst="rect">
            <a:avLst/>
          </a:prstGeom>
        </p:spPr>
        <p:txBody>
          <a:bodyPr/>
          <a:lstStyle/>
          <a:p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nghệ</a:t>
            </a:r>
            <a:r>
              <a:rPr lang="en-US" dirty="0"/>
              <a:t> &amp; </a:t>
            </a:r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cụ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endParaRPr lang="en-US" dirty="0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51C09058-F89D-9DA6-0CF6-4BFF53F186F2}"/>
              </a:ext>
            </a:extLst>
          </p:cNvPr>
          <p:cNvSpPr txBox="1">
            <a:spLocks/>
          </p:cNvSpPr>
          <p:nvPr/>
        </p:nvSpPr>
        <p:spPr>
          <a:xfrm>
            <a:off x="406369" y="1189485"/>
            <a:ext cx="8181577" cy="324659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vi-VN" b="1" dirty="0"/>
              <a:t>Ngôn ngữ lập trình</a:t>
            </a:r>
            <a:r>
              <a:rPr lang="vi-VN" dirty="0"/>
              <a:t>: </a:t>
            </a:r>
          </a:p>
          <a:p>
            <a:pPr marL="457200" lvl="1" indent="0">
              <a:buNone/>
            </a:pPr>
            <a:r>
              <a:rPr lang="vi-VN" dirty="0"/>
              <a:t>- FE: HTML, CSS, JavaScript</a:t>
            </a:r>
            <a:br>
              <a:rPr lang="vi-VN" dirty="0"/>
            </a:br>
            <a:r>
              <a:rPr lang="vi-VN" dirty="0"/>
              <a:t>- BE: Java (Spring Boot)</a:t>
            </a:r>
          </a:p>
          <a:p>
            <a:r>
              <a:rPr lang="vi-VN" b="1" dirty="0"/>
              <a:t>Công cụ phát triển</a:t>
            </a:r>
            <a:r>
              <a:rPr lang="vi-VN" dirty="0"/>
              <a:t>: VSCode, IntelliJ IDEA</a:t>
            </a:r>
          </a:p>
          <a:p>
            <a:r>
              <a:rPr lang="vi-VN" b="1" dirty="0"/>
              <a:t>Công cụ quản lý mã nguồn</a:t>
            </a:r>
            <a:r>
              <a:rPr lang="vi-VN" dirty="0"/>
              <a:t>: Git</a:t>
            </a:r>
          </a:p>
          <a:p>
            <a:r>
              <a:rPr lang="vi-VN" b="1" dirty="0"/>
              <a:t>Hosting</a:t>
            </a:r>
            <a:r>
              <a:rPr lang="vi-VN" dirty="0"/>
              <a:t>: Netlify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31B311D-FB83-3FCE-F624-7E7065B61A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2359" y="4332473"/>
            <a:ext cx="2088292" cy="110540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610CB37-B074-61FB-4AC5-20E8E30944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5" y="4425921"/>
            <a:ext cx="2051222" cy="115381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33AFF53-E03E-C99E-8F19-315F001BF3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2036" y="4686382"/>
            <a:ext cx="677559" cy="67755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5FBCB51-4794-D959-AD2E-A90812545CD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5811" y="4332473"/>
            <a:ext cx="1973820" cy="134070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E7F1DA3-1D4E-187C-A528-C42E594562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9076" y="4670240"/>
            <a:ext cx="1973821" cy="67136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FD661E0-3921-E4F7-F491-D48947C670A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8514" y="4603678"/>
            <a:ext cx="858505" cy="85850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832E78D-5291-F0C2-6973-95884B09BD7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9534" y="4603678"/>
            <a:ext cx="830683" cy="830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846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9CAB07-B0CD-4712-9734-2D3CBC725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39C6F49-1887-4BE4-A583-FB79B8A22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tích</a:t>
            </a:r>
            <a:r>
              <a:rPr lang="en-US" dirty="0"/>
              <a:t> &amp;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311219-8684-45FC-A126-E067924AC7F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vi-VN" b="1" dirty="0"/>
              <a:t>Đối tượng người dùng</a:t>
            </a:r>
            <a:r>
              <a:rPr lang="vi-VN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vi-VN" dirty="0"/>
              <a:t>Khách hàng: xem sản phẩm, đặt hàng.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vi-VN" dirty="0"/>
              <a:t>Quản trị viên: quản lý sản phẩm, đơn hàng.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C4CC1D-EE16-83C6-B20E-4D24487CB5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2386" y="2767191"/>
            <a:ext cx="3579227" cy="3579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3584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9CAB07-B0CD-4712-9734-2D3CBC725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39C6F49-1887-4BE4-A583-FB79B8A22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tích</a:t>
            </a:r>
            <a:r>
              <a:rPr lang="en-US" dirty="0"/>
              <a:t> &amp;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311219-8684-45FC-A126-E067924AC7F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vi-VN" b="1" dirty="0"/>
              <a:t>Chức năng chính</a:t>
            </a:r>
            <a:r>
              <a:rPr lang="vi-VN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vi-VN" dirty="0"/>
              <a:t>Trang chủ: hiển thị sản phẩm nổi bật, ý kiến khách hàng, thương hiệu hợp tác.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vi-VN" dirty="0"/>
              <a:t>Danh mục sản phẩm: thời trang nam, nữ, trẻ em.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vi-VN" dirty="0"/>
              <a:t>Chi tiết sản phẩm: hình ảnh, tên sản phẩm, giá cả, chất liệu, kích cỡ.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vi-VN" dirty="0"/>
              <a:t>Giỏ hàng: thêm, xóa, cập nhật số lượng từng sản phẩm.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vi-VN" dirty="0"/>
              <a:t>Thanh toán: nhập thông tin khách hàng, phương thức thanh toán.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vi-VN" dirty="0"/>
              <a:t>Quản trị: thêm/sửa/xóa sản phẩm, xem đơn hàng.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vi-VN" dirty="0"/>
              <a:t>Liên hệ: nhập thông tin khách hàng, nội dung liên hệ</a:t>
            </a:r>
            <a:endParaRPr lang="en-US" dirty="0"/>
          </a:p>
          <a:p>
            <a:pPr marL="457200" lvl="1" indent="0">
              <a:buNone/>
            </a:pP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6716168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9CAB07-B0CD-4712-9734-2D3CBC725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39C6F49-1887-4BE4-A583-FB79B8A22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tích</a:t>
            </a:r>
            <a:r>
              <a:rPr lang="en-US" dirty="0"/>
              <a:t> &amp;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311219-8684-45FC-A126-E067924AC7F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vi-VN" b="1" dirty="0"/>
              <a:t>Sơ đồ thực thể liên kết</a:t>
            </a:r>
            <a:r>
              <a:rPr lang="vi-VN" dirty="0"/>
              <a:t>: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A54D5CA-05B5-CD6D-8ED9-9780ECEBE9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093" y="1778676"/>
            <a:ext cx="7772400" cy="4555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8584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9CAB07-B0CD-4712-9734-2D3CBC725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39C6F49-1887-4BE4-A583-FB79B8A22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tích</a:t>
            </a:r>
            <a:r>
              <a:rPr lang="en-US" dirty="0"/>
              <a:t> &amp;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311219-8684-45FC-A126-E067924AC7F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vi-VN" b="1" dirty="0"/>
              <a:t>Sơ đồ use-case</a:t>
            </a:r>
            <a:r>
              <a:rPr lang="vi-VN" dirty="0"/>
              <a:t>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D07512F-6A3F-80DC-77E0-E88D8B7D4F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391" y="1747598"/>
            <a:ext cx="7229218" cy="4348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0300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9CAB07-B0CD-4712-9734-2D3CBC725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39C6F49-1887-4BE4-A583-FB79B8A22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tích</a:t>
            </a:r>
            <a:r>
              <a:rPr lang="en-US" dirty="0"/>
              <a:t> &amp;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311219-8684-45FC-A126-E067924AC7F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4950" y="963168"/>
            <a:ext cx="8674100" cy="630854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vi-VN" b="1" dirty="0"/>
              <a:t>Mô hình dữ liệu quan hệ:</a:t>
            </a:r>
            <a:endParaRPr lang="vi-V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E921FF4-FADF-27FA-486D-2E61D4380C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0390" y="1546671"/>
            <a:ext cx="5863220" cy="5208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0318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1003</TotalTime>
  <Words>658</Words>
  <Application>Microsoft Macintosh PowerPoint</Application>
  <PresentationFormat>On-screen Show (4:3)</PresentationFormat>
  <Paragraphs>84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Lato</vt:lpstr>
      <vt:lpstr>Office Theme</vt:lpstr>
      <vt:lpstr>PowerPoint Presentation</vt:lpstr>
      <vt:lpstr>PowerPoint Presentation</vt:lpstr>
      <vt:lpstr>Lý do chọn đề tài &amp; Mục tiêu</vt:lpstr>
      <vt:lpstr>Công nghệ &amp; Công cụ sử dụng</vt:lpstr>
      <vt:lpstr>Phân tích &amp; Thiết kế hệ thống</vt:lpstr>
      <vt:lpstr>Phân tích &amp; Thiết kế hệ thống</vt:lpstr>
      <vt:lpstr>Phân tích &amp; Thiết kế hệ thống</vt:lpstr>
      <vt:lpstr>Phân tích &amp; Thiết kế hệ thống</vt:lpstr>
      <vt:lpstr>Phân tích &amp; Thiết kế hệ thống</vt:lpstr>
      <vt:lpstr>Giao diện người dùng</vt:lpstr>
      <vt:lpstr>Giao diện người dùng</vt:lpstr>
      <vt:lpstr>Giao diện người dùng</vt:lpstr>
      <vt:lpstr>Giao diện người dùng</vt:lpstr>
      <vt:lpstr>Giao diện người dùng</vt:lpstr>
      <vt:lpstr>Giao diện người dùng</vt:lpstr>
      <vt:lpstr>Giao diện người dùng</vt:lpstr>
      <vt:lpstr>Giao diện người dùng</vt:lpstr>
      <vt:lpstr>Giao diện người dùng</vt:lpstr>
      <vt:lpstr>Triển khai &amp; Kết quả đạt được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Phong TT &amp; QTTH</dc:creator>
  <cp:lastModifiedBy>Hà Nguyễn</cp:lastModifiedBy>
  <cp:revision>11</cp:revision>
  <dcterms:created xsi:type="dcterms:W3CDTF">2021-05-28T04:32:29Z</dcterms:created>
  <dcterms:modified xsi:type="dcterms:W3CDTF">2025-05-17T02:59:15Z</dcterms:modified>
</cp:coreProperties>
</file>